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67" r:id="rId4"/>
    <p:sldId id="276" r:id="rId5"/>
    <p:sldId id="268" r:id="rId6"/>
    <p:sldId id="272" r:id="rId7"/>
    <p:sldId id="273" r:id="rId8"/>
    <p:sldId id="274" r:id="rId9"/>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E8FF"/>
    <a:srgbClr val="B3D9FF"/>
    <a:srgbClr val="FFFF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64" autoAdjust="0"/>
    <p:restoredTop sz="94660"/>
  </p:normalViewPr>
  <p:slideViewPr>
    <p:cSldViewPr>
      <p:cViewPr varScale="1">
        <p:scale>
          <a:sx n="69" d="100"/>
          <a:sy n="69" d="100"/>
        </p:scale>
        <p:origin x="-145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DD649EF0-CA28-47D3-8924-259D155AFFF5}" type="slidenum">
              <a:rPr lang="en-AU"/>
              <a:pPr>
                <a:defRPr/>
              </a:pPr>
              <a:t>‹#›</a:t>
            </a:fld>
            <a:endParaRPr lang="en-AU"/>
          </a:p>
        </p:txBody>
      </p:sp>
    </p:spTree>
    <p:extLst>
      <p:ext uri="{BB962C8B-B14F-4D97-AF65-F5344CB8AC3E}">
        <p14:creationId xmlns:p14="http://schemas.microsoft.com/office/powerpoint/2010/main" val="2238514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4C4EE2D5-586C-4E24-AC2E-A75EA240295F}" type="slidenum">
              <a:rPr lang="en-AU"/>
              <a:pPr>
                <a:defRPr/>
              </a:pPr>
              <a:t>‹#›</a:t>
            </a:fld>
            <a:endParaRPr lang="en-AU"/>
          </a:p>
        </p:txBody>
      </p:sp>
    </p:spTree>
    <p:extLst>
      <p:ext uri="{BB962C8B-B14F-4D97-AF65-F5344CB8AC3E}">
        <p14:creationId xmlns:p14="http://schemas.microsoft.com/office/powerpoint/2010/main" val="1822407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05810733-2ADF-46E2-8D12-06B8AE0A2B8F}" type="slidenum">
              <a:rPr lang="en-AU"/>
              <a:pPr>
                <a:defRPr/>
              </a:pPr>
              <a:t>‹#›</a:t>
            </a:fld>
            <a:endParaRPr lang="en-AU"/>
          </a:p>
        </p:txBody>
      </p:sp>
    </p:spTree>
    <p:extLst>
      <p:ext uri="{BB962C8B-B14F-4D97-AF65-F5344CB8AC3E}">
        <p14:creationId xmlns:p14="http://schemas.microsoft.com/office/powerpoint/2010/main" val="1262460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555683AB-2B09-4714-86F8-E7C8EBB73C00}" type="slidenum">
              <a:rPr lang="en-AU"/>
              <a:pPr>
                <a:defRPr/>
              </a:pPr>
              <a:t>‹#›</a:t>
            </a:fld>
            <a:endParaRPr lang="en-AU"/>
          </a:p>
        </p:txBody>
      </p:sp>
    </p:spTree>
    <p:extLst>
      <p:ext uri="{BB962C8B-B14F-4D97-AF65-F5344CB8AC3E}">
        <p14:creationId xmlns:p14="http://schemas.microsoft.com/office/powerpoint/2010/main" val="871175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EAA4C45A-AF50-4858-B865-89C9A051650C}" type="slidenum">
              <a:rPr lang="en-AU"/>
              <a:pPr>
                <a:defRPr/>
              </a:pPr>
              <a:t>‹#›</a:t>
            </a:fld>
            <a:endParaRPr lang="en-AU"/>
          </a:p>
        </p:txBody>
      </p:sp>
    </p:spTree>
    <p:extLst>
      <p:ext uri="{BB962C8B-B14F-4D97-AF65-F5344CB8AC3E}">
        <p14:creationId xmlns:p14="http://schemas.microsoft.com/office/powerpoint/2010/main" val="2430081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E29D2107-B24A-4663-A2FB-84F0C759978E}" type="slidenum">
              <a:rPr lang="en-AU"/>
              <a:pPr>
                <a:defRPr/>
              </a:pPr>
              <a:t>‹#›</a:t>
            </a:fld>
            <a:endParaRPr lang="en-AU"/>
          </a:p>
        </p:txBody>
      </p:sp>
    </p:spTree>
    <p:extLst>
      <p:ext uri="{BB962C8B-B14F-4D97-AF65-F5344CB8AC3E}">
        <p14:creationId xmlns:p14="http://schemas.microsoft.com/office/powerpoint/2010/main" val="1517206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endParaRPr lang="en-AU"/>
          </a:p>
        </p:txBody>
      </p:sp>
      <p:sp>
        <p:nvSpPr>
          <p:cNvPr id="9" name="Rectangle 6"/>
          <p:cNvSpPr>
            <a:spLocks noGrp="1" noChangeArrowheads="1"/>
          </p:cNvSpPr>
          <p:nvPr>
            <p:ph type="sldNum" sz="quarter" idx="12"/>
          </p:nvPr>
        </p:nvSpPr>
        <p:spPr>
          <a:ln/>
        </p:spPr>
        <p:txBody>
          <a:bodyPr/>
          <a:lstStyle>
            <a:lvl1pPr>
              <a:defRPr/>
            </a:lvl1pPr>
          </a:lstStyle>
          <a:p>
            <a:pPr>
              <a:defRPr/>
            </a:pPr>
            <a:fld id="{B52034B5-B4FF-4EE0-BB2D-D6649D9C5F6F}" type="slidenum">
              <a:rPr lang="en-AU"/>
              <a:pPr>
                <a:defRPr/>
              </a:pPr>
              <a:t>‹#›</a:t>
            </a:fld>
            <a:endParaRPr lang="en-AU"/>
          </a:p>
        </p:txBody>
      </p:sp>
    </p:spTree>
    <p:extLst>
      <p:ext uri="{BB962C8B-B14F-4D97-AF65-F5344CB8AC3E}">
        <p14:creationId xmlns:p14="http://schemas.microsoft.com/office/powerpoint/2010/main" val="158796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96C20B4D-B425-43F2-B5F7-9F6A8BF192A5}" type="slidenum">
              <a:rPr lang="en-AU"/>
              <a:pPr>
                <a:defRPr/>
              </a:pPr>
              <a:t>‹#›</a:t>
            </a:fld>
            <a:endParaRPr lang="en-AU"/>
          </a:p>
        </p:txBody>
      </p:sp>
    </p:spTree>
    <p:extLst>
      <p:ext uri="{BB962C8B-B14F-4D97-AF65-F5344CB8AC3E}">
        <p14:creationId xmlns:p14="http://schemas.microsoft.com/office/powerpoint/2010/main" val="2350338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endParaRPr lang="en-AU"/>
          </a:p>
        </p:txBody>
      </p:sp>
      <p:sp>
        <p:nvSpPr>
          <p:cNvPr id="4" name="Rectangle 6"/>
          <p:cNvSpPr>
            <a:spLocks noGrp="1" noChangeArrowheads="1"/>
          </p:cNvSpPr>
          <p:nvPr>
            <p:ph type="sldNum" sz="quarter" idx="12"/>
          </p:nvPr>
        </p:nvSpPr>
        <p:spPr>
          <a:ln/>
        </p:spPr>
        <p:txBody>
          <a:bodyPr/>
          <a:lstStyle>
            <a:lvl1pPr>
              <a:defRPr/>
            </a:lvl1pPr>
          </a:lstStyle>
          <a:p>
            <a:pPr>
              <a:defRPr/>
            </a:pPr>
            <a:fld id="{989D72C4-3BE2-41A7-9555-DEFAC15C5DF2}" type="slidenum">
              <a:rPr lang="en-AU"/>
              <a:pPr>
                <a:defRPr/>
              </a:pPr>
              <a:t>‹#›</a:t>
            </a:fld>
            <a:endParaRPr lang="en-AU"/>
          </a:p>
        </p:txBody>
      </p:sp>
    </p:spTree>
    <p:extLst>
      <p:ext uri="{BB962C8B-B14F-4D97-AF65-F5344CB8AC3E}">
        <p14:creationId xmlns:p14="http://schemas.microsoft.com/office/powerpoint/2010/main" val="2549320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9D2C3FA6-39BB-4E66-9D05-0835A6A23E51}" type="slidenum">
              <a:rPr lang="en-AU"/>
              <a:pPr>
                <a:defRPr/>
              </a:pPr>
              <a:t>‹#›</a:t>
            </a:fld>
            <a:endParaRPr lang="en-AU"/>
          </a:p>
        </p:txBody>
      </p:sp>
    </p:spTree>
    <p:extLst>
      <p:ext uri="{BB962C8B-B14F-4D97-AF65-F5344CB8AC3E}">
        <p14:creationId xmlns:p14="http://schemas.microsoft.com/office/powerpoint/2010/main" val="2585126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2036F13F-09E0-42D9-A70A-E17D493D4765}" type="slidenum">
              <a:rPr lang="en-AU"/>
              <a:pPr>
                <a:defRPr/>
              </a:pPr>
              <a:t>‹#›</a:t>
            </a:fld>
            <a:endParaRPr lang="en-AU"/>
          </a:p>
        </p:txBody>
      </p:sp>
    </p:spTree>
    <p:extLst>
      <p:ext uri="{BB962C8B-B14F-4D97-AF65-F5344CB8AC3E}">
        <p14:creationId xmlns:p14="http://schemas.microsoft.com/office/powerpoint/2010/main" val="272616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3D9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A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A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E4BF7DEB-3ADE-4A92-A6AB-2DAD405918FA}"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NZ" sz="6600" smtClean="0"/>
              <a:t>Metabolic Pathways</a:t>
            </a:r>
            <a:endParaRPr lang="en-AU" sz="6600" smtClean="0"/>
          </a:p>
        </p:txBody>
      </p:sp>
      <p:sp>
        <p:nvSpPr>
          <p:cNvPr id="4" name="Action Button: Forward or Next 3">
            <a:hlinkClick r:id="" action="ppaction://hlinkshowjump?jump=nextslide" highlightClick="1"/>
          </p:cNvPr>
          <p:cNvSpPr/>
          <p:nvPr/>
        </p:nvSpPr>
        <p:spPr>
          <a:xfrm>
            <a:off x="8458200" y="6324600"/>
            <a:ext cx="304800" cy="3048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NZ"/>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NZ" sz="4800" b="1" smtClean="0"/>
              <a:t>Metabolic pathway</a:t>
            </a:r>
          </a:p>
        </p:txBody>
      </p:sp>
      <p:sp>
        <p:nvSpPr>
          <p:cNvPr id="21507" name="Rectangle 3"/>
          <p:cNvSpPr>
            <a:spLocks noGrp="1" noChangeArrowheads="1"/>
          </p:cNvSpPr>
          <p:nvPr>
            <p:ph type="body" idx="1"/>
          </p:nvPr>
        </p:nvSpPr>
        <p:spPr>
          <a:xfrm>
            <a:off x="457200" y="1700213"/>
            <a:ext cx="8229600" cy="4425950"/>
          </a:xfrm>
        </p:spPr>
        <p:txBody>
          <a:bodyPr/>
          <a:lstStyle/>
          <a:p>
            <a:pPr eaLnBrk="1" hangingPunct="1">
              <a:buFontTx/>
              <a:buNone/>
            </a:pPr>
            <a:r>
              <a:rPr lang="en-NZ" sz="4400" smtClean="0"/>
              <a:t>	A metabolic pathway is a series of enzyme-controlled chemical reactions that convert compounds from a precursor substance to an end product.</a:t>
            </a:r>
          </a:p>
        </p:txBody>
      </p:sp>
      <p:sp>
        <p:nvSpPr>
          <p:cNvPr id="4" name="Action Button: Forward or Next 3">
            <a:hlinkClick r:id="" action="ppaction://hlinkshowjump?jump=nextslide" highlightClick="1"/>
          </p:cNvPr>
          <p:cNvSpPr/>
          <p:nvPr/>
        </p:nvSpPr>
        <p:spPr>
          <a:xfrm>
            <a:off x="8458200" y="6324600"/>
            <a:ext cx="304800" cy="3048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NZ"/>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dissolve">
                                      <p:cBhvr>
                                        <p:cTn id="7" dur="500"/>
                                        <p:tgtEl>
                                          <p:spTgt spid="21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iterate type="wd">
                                    <p:tmPct val="10000"/>
                                  </p:iterate>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dissolve">
                                      <p:cBhvr>
                                        <p:cTn id="12" dur="2000"/>
                                        <p:tgtEl>
                                          <p:spTgt spid="215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NZ" smtClean="0"/>
          </a:p>
        </p:txBody>
      </p:sp>
      <p:sp>
        <p:nvSpPr>
          <p:cNvPr id="4099" name="Rectangle 3"/>
          <p:cNvSpPr>
            <a:spLocks noGrp="1" noChangeArrowheads="1"/>
          </p:cNvSpPr>
          <p:nvPr>
            <p:ph type="body" idx="1"/>
          </p:nvPr>
        </p:nvSpPr>
        <p:spPr/>
        <p:txBody>
          <a:bodyPr/>
          <a:lstStyle/>
          <a:p>
            <a:pPr eaLnBrk="1" hangingPunct="1"/>
            <a:endParaRPr lang="en-NZ" smtClean="0"/>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84313"/>
            <a:ext cx="9144000" cy="42497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2" name="Group 9"/>
          <p:cNvGrpSpPr>
            <a:grpSpLocks/>
          </p:cNvGrpSpPr>
          <p:nvPr/>
        </p:nvGrpSpPr>
        <p:grpSpPr bwMode="auto">
          <a:xfrm>
            <a:off x="971550" y="2924175"/>
            <a:ext cx="2305050" cy="1368425"/>
            <a:chOff x="657" y="1842"/>
            <a:chExt cx="1452" cy="862"/>
          </a:xfrm>
        </p:grpSpPr>
        <p:sp>
          <p:nvSpPr>
            <p:cNvPr id="4112" name="Rectangle 5"/>
            <p:cNvSpPr>
              <a:spLocks noChangeArrowheads="1"/>
            </p:cNvSpPr>
            <p:nvPr/>
          </p:nvSpPr>
          <p:spPr bwMode="auto">
            <a:xfrm>
              <a:off x="657" y="1842"/>
              <a:ext cx="635" cy="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4113" name="Rectangle 6"/>
            <p:cNvSpPr>
              <a:spLocks noChangeArrowheads="1"/>
            </p:cNvSpPr>
            <p:nvPr/>
          </p:nvSpPr>
          <p:spPr bwMode="auto">
            <a:xfrm>
              <a:off x="1247" y="1842"/>
              <a:ext cx="862" cy="8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grpSp>
      <p:grpSp>
        <p:nvGrpSpPr>
          <p:cNvPr id="3" name="Group 10"/>
          <p:cNvGrpSpPr>
            <a:grpSpLocks/>
          </p:cNvGrpSpPr>
          <p:nvPr/>
        </p:nvGrpSpPr>
        <p:grpSpPr bwMode="auto">
          <a:xfrm flipH="1">
            <a:off x="5940425" y="2924175"/>
            <a:ext cx="1944688" cy="1368425"/>
            <a:chOff x="657" y="1842"/>
            <a:chExt cx="1452" cy="862"/>
          </a:xfrm>
        </p:grpSpPr>
        <p:sp>
          <p:nvSpPr>
            <p:cNvPr id="4110" name="Rectangle 11"/>
            <p:cNvSpPr>
              <a:spLocks noChangeArrowheads="1"/>
            </p:cNvSpPr>
            <p:nvPr/>
          </p:nvSpPr>
          <p:spPr bwMode="auto">
            <a:xfrm>
              <a:off x="657" y="1842"/>
              <a:ext cx="635" cy="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4111" name="Rectangle 12"/>
            <p:cNvSpPr>
              <a:spLocks noChangeArrowheads="1"/>
            </p:cNvSpPr>
            <p:nvPr/>
          </p:nvSpPr>
          <p:spPr bwMode="auto">
            <a:xfrm flipH="1">
              <a:off x="1247" y="1842"/>
              <a:ext cx="862" cy="8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grpSp>
      <p:sp>
        <p:nvSpPr>
          <p:cNvPr id="13326" name="Rectangle 14"/>
          <p:cNvSpPr>
            <a:spLocks noChangeArrowheads="1"/>
          </p:cNvSpPr>
          <p:nvPr/>
        </p:nvSpPr>
        <p:spPr bwMode="auto">
          <a:xfrm>
            <a:off x="34925" y="3716338"/>
            <a:ext cx="1152525" cy="1800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3328" name="Rectangle 16"/>
          <p:cNvSpPr>
            <a:spLocks noChangeArrowheads="1"/>
          </p:cNvSpPr>
          <p:nvPr/>
        </p:nvSpPr>
        <p:spPr bwMode="auto">
          <a:xfrm>
            <a:off x="1403350" y="4292600"/>
            <a:ext cx="2232025" cy="10080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3329" name="Rectangle 17"/>
          <p:cNvSpPr>
            <a:spLocks noChangeArrowheads="1"/>
          </p:cNvSpPr>
          <p:nvPr/>
        </p:nvSpPr>
        <p:spPr bwMode="auto">
          <a:xfrm>
            <a:off x="4140200" y="3644900"/>
            <a:ext cx="1008063" cy="18716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3330" name="Rectangle 18"/>
          <p:cNvSpPr>
            <a:spLocks noChangeArrowheads="1"/>
          </p:cNvSpPr>
          <p:nvPr/>
        </p:nvSpPr>
        <p:spPr bwMode="auto">
          <a:xfrm>
            <a:off x="5219700" y="4292600"/>
            <a:ext cx="2016125" cy="14398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3331" name="Rectangle 19"/>
          <p:cNvSpPr>
            <a:spLocks noChangeArrowheads="1"/>
          </p:cNvSpPr>
          <p:nvPr/>
        </p:nvSpPr>
        <p:spPr bwMode="auto">
          <a:xfrm>
            <a:off x="7740650" y="3716338"/>
            <a:ext cx="1368425" cy="1800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3332" name="Rectangle 20"/>
          <p:cNvSpPr>
            <a:spLocks noChangeArrowheads="1"/>
          </p:cNvSpPr>
          <p:nvPr/>
        </p:nvSpPr>
        <p:spPr bwMode="auto">
          <a:xfrm>
            <a:off x="3348038" y="4149725"/>
            <a:ext cx="719137" cy="3603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3333" name="Rectangle 21"/>
          <p:cNvSpPr>
            <a:spLocks noChangeArrowheads="1"/>
          </p:cNvSpPr>
          <p:nvPr/>
        </p:nvSpPr>
        <p:spPr bwMode="auto">
          <a:xfrm>
            <a:off x="7235825" y="4221163"/>
            <a:ext cx="504825" cy="4333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8" name="Action Button: Forward or Next 17">
            <a:hlinkClick r:id="" action="ppaction://hlinkshowjump?jump=nextslide" highlightClick="1"/>
          </p:cNvPr>
          <p:cNvSpPr/>
          <p:nvPr/>
        </p:nvSpPr>
        <p:spPr>
          <a:xfrm>
            <a:off x="8458200" y="6324600"/>
            <a:ext cx="304800" cy="3048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NZ"/>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xit" presetSubtype="0" fill="hold" nodeType="clickEffect">
                                  <p:stCondLst>
                                    <p:cond delay="0"/>
                                  </p:stCondLst>
                                  <p:childTnLst>
                                    <p:animEffect transition="out" filter="dissolve">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xit" presetSubtype="0" fill="hold" grpId="0" nodeType="clickEffect">
                                  <p:stCondLst>
                                    <p:cond delay="0"/>
                                  </p:stCondLst>
                                  <p:childTnLst>
                                    <p:animEffect transition="out" filter="dissolve">
                                      <p:cBhvr>
                                        <p:cTn id="16" dur="500"/>
                                        <p:tgtEl>
                                          <p:spTgt spid="13326"/>
                                        </p:tgtEl>
                                      </p:cBhvr>
                                    </p:animEffect>
                                    <p:set>
                                      <p:cBhvr>
                                        <p:cTn id="17" dur="1" fill="hold">
                                          <p:stCondLst>
                                            <p:cond delay="499"/>
                                          </p:stCondLst>
                                        </p:cTn>
                                        <p:tgtEl>
                                          <p:spTgt spid="13326"/>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xit" presetSubtype="0" fill="hold" grpId="0" nodeType="clickEffect">
                                  <p:stCondLst>
                                    <p:cond delay="0"/>
                                  </p:stCondLst>
                                  <p:childTnLst>
                                    <p:animEffect transition="out" filter="dissolve">
                                      <p:cBhvr>
                                        <p:cTn id="21" dur="500"/>
                                        <p:tgtEl>
                                          <p:spTgt spid="13328"/>
                                        </p:tgtEl>
                                      </p:cBhvr>
                                    </p:animEffect>
                                    <p:set>
                                      <p:cBhvr>
                                        <p:cTn id="22" dur="1" fill="hold">
                                          <p:stCondLst>
                                            <p:cond delay="499"/>
                                          </p:stCondLst>
                                        </p:cTn>
                                        <p:tgtEl>
                                          <p:spTgt spid="13328"/>
                                        </p:tgtEl>
                                        <p:attrNameLst>
                                          <p:attrName>style.visibility</p:attrName>
                                        </p:attrNameLst>
                                      </p:cBhvr>
                                      <p:to>
                                        <p:strVal val="hidden"/>
                                      </p:to>
                                    </p:set>
                                  </p:childTnLst>
                                </p:cTn>
                              </p:par>
                              <p:par>
                                <p:cTn id="23" presetID="9" presetClass="exit" presetSubtype="0" fill="hold" grpId="0" nodeType="withEffect">
                                  <p:stCondLst>
                                    <p:cond delay="0"/>
                                  </p:stCondLst>
                                  <p:childTnLst>
                                    <p:animEffect transition="out" filter="dissolve">
                                      <p:cBhvr>
                                        <p:cTn id="24" dur="500"/>
                                        <p:tgtEl>
                                          <p:spTgt spid="13332"/>
                                        </p:tgtEl>
                                      </p:cBhvr>
                                    </p:animEffect>
                                    <p:set>
                                      <p:cBhvr>
                                        <p:cTn id="25" dur="1" fill="hold">
                                          <p:stCondLst>
                                            <p:cond delay="499"/>
                                          </p:stCondLst>
                                        </p:cTn>
                                        <p:tgtEl>
                                          <p:spTgt spid="13332"/>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xit" presetSubtype="0" fill="hold" grpId="0" nodeType="clickEffect">
                                  <p:stCondLst>
                                    <p:cond delay="0"/>
                                  </p:stCondLst>
                                  <p:childTnLst>
                                    <p:animEffect transition="out" filter="dissolve">
                                      <p:cBhvr>
                                        <p:cTn id="29" dur="500"/>
                                        <p:tgtEl>
                                          <p:spTgt spid="13329"/>
                                        </p:tgtEl>
                                      </p:cBhvr>
                                    </p:animEffect>
                                    <p:set>
                                      <p:cBhvr>
                                        <p:cTn id="30" dur="1" fill="hold">
                                          <p:stCondLst>
                                            <p:cond delay="499"/>
                                          </p:stCondLst>
                                        </p:cTn>
                                        <p:tgtEl>
                                          <p:spTgt spid="13329"/>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xit" presetSubtype="0" fill="hold" grpId="0" nodeType="clickEffect">
                                  <p:stCondLst>
                                    <p:cond delay="0"/>
                                  </p:stCondLst>
                                  <p:childTnLst>
                                    <p:animEffect transition="out" filter="dissolve">
                                      <p:cBhvr>
                                        <p:cTn id="34" dur="500"/>
                                        <p:tgtEl>
                                          <p:spTgt spid="13330"/>
                                        </p:tgtEl>
                                      </p:cBhvr>
                                    </p:animEffect>
                                    <p:set>
                                      <p:cBhvr>
                                        <p:cTn id="35" dur="1" fill="hold">
                                          <p:stCondLst>
                                            <p:cond delay="499"/>
                                          </p:stCondLst>
                                        </p:cTn>
                                        <p:tgtEl>
                                          <p:spTgt spid="13330"/>
                                        </p:tgtEl>
                                        <p:attrNameLst>
                                          <p:attrName>style.visibility</p:attrName>
                                        </p:attrNameLst>
                                      </p:cBhvr>
                                      <p:to>
                                        <p:strVal val="hidden"/>
                                      </p:to>
                                    </p:set>
                                  </p:childTnLst>
                                </p:cTn>
                              </p:par>
                              <p:par>
                                <p:cTn id="36" presetID="9" presetClass="exit" presetSubtype="0" fill="hold" grpId="0" nodeType="withEffect">
                                  <p:stCondLst>
                                    <p:cond delay="0"/>
                                  </p:stCondLst>
                                  <p:childTnLst>
                                    <p:animEffect transition="out" filter="dissolve">
                                      <p:cBhvr>
                                        <p:cTn id="37" dur="500"/>
                                        <p:tgtEl>
                                          <p:spTgt spid="13333"/>
                                        </p:tgtEl>
                                      </p:cBhvr>
                                    </p:animEffect>
                                    <p:set>
                                      <p:cBhvr>
                                        <p:cTn id="38" dur="1" fill="hold">
                                          <p:stCondLst>
                                            <p:cond delay="499"/>
                                          </p:stCondLst>
                                        </p:cTn>
                                        <p:tgtEl>
                                          <p:spTgt spid="13333"/>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xit" presetSubtype="0" fill="hold" grpId="0" nodeType="clickEffect">
                                  <p:stCondLst>
                                    <p:cond delay="0"/>
                                  </p:stCondLst>
                                  <p:childTnLst>
                                    <p:animEffect transition="out" filter="dissolve">
                                      <p:cBhvr>
                                        <p:cTn id="42" dur="500"/>
                                        <p:tgtEl>
                                          <p:spTgt spid="13331"/>
                                        </p:tgtEl>
                                      </p:cBhvr>
                                    </p:animEffect>
                                    <p:set>
                                      <p:cBhvr>
                                        <p:cTn id="43" dur="1" fill="hold">
                                          <p:stCondLst>
                                            <p:cond delay="499"/>
                                          </p:stCondLst>
                                        </p:cTn>
                                        <p:tgtEl>
                                          <p:spTgt spid="13331"/>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box(in)">
                                      <p:cBhvr>
                                        <p:cTn id="4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6" grpId="0" animBg="1"/>
      <p:bldP spid="13328" grpId="0" animBg="1"/>
      <p:bldP spid="13329" grpId="0" animBg="1"/>
      <p:bldP spid="13330" grpId="0" animBg="1"/>
      <p:bldP spid="13331" grpId="0" animBg="1"/>
      <p:bldP spid="13332" grpId="0" animBg="1"/>
      <p:bldP spid="13333"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NZ" smtClean="0"/>
              <a:t>Mutations</a:t>
            </a:r>
          </a:p>
        </p:txBody>
      </p:sp>
      <p:sp>
        <p:nvSpPr>
          <p:cNvPr id="5123" name="Rectangle 3"/>
          <p:cNvSpPr>
            <a:spLocks noGrp="1" noChangeArrowheads="1"/>
          </p:cNvSpPr>
          <p:nvPr>
            <p:ph type="body" idx="1"/>
          </p:nvPr>
        </p:nvSpPr>
        <p:spPr/>
        <p:txBody>
          <a:bodyPr/>
          <a:lstStyle/>
          <a:p>
            <a:pPr eaLnBrk="1" hangingPunct="1">
              <a:buFontTx/>
              <a:buNone/>
            </a:pPr>
            <a:r>
              <a:rPr lang="en-NZ" sz="3600" smtClean="0"/>
              <a:t>	A mutant gene may not produce the right enzyme, thus stopping the metabolic pathway. This results in; </a:t>
            </a:r>
          </a:p>
          <a:p>
            <a:pPr eaLnBrk="1" hangingPunct="1">
              <a:buFontTx/>
              <a:buNone/>
            </a:pPr>
            <a:r>
              <a:rPr lang="en-NZ" sz="3600" smtClean="0"/>
              <a:t>Either: 	Build-up of a chemical.</a:t>
            </a:r>
          </a:p>
          <a:p>
            <a:pPr eaLnBrk="1" hangingPunct="1">
              <a:buFontTx/>
              <a:buNone/>
            </a:pPr>
            <a:r>
              <a:rPr lang="en-NZ" sz="3600" smtClean="0"/>
              <a:t>Or: 		loss of products further along.</a:t>
            </a:r>
          </a:p>
          <a:p>
            <a:pPr eaLnBrk="1" hangingPunct="1">
              <a:buFontTx/>
              <a:buNone/>
            </a:pPr>
            <a:r>
              <a:rPr lang="en-NZ" sz="3600" smtClean="0"/>
              <a:t>	Either of these may cause harm.</a:t>
            </a:r>
          </a:p>
        </p:txBody>
      </p:sp>
      <p:sp>
        <p:nvSpPr>
          <p:cNvPr id="4" name="Action Button: Forward or Next 3">
            <a:hlinkClick r:id="" action="ppaction://hlinkshowjump?jump=nextslide" highlightClick="1"/>
          </p:cNvPr>
          <p:cNvSpPr/>
          <p:nvPr/>
        </p:nvSpPr>
        <p:spPr>
          <a:xfrm>
            <a:off x="8458200" y="6324600"/>
            <a:ext cx="304800" cy="3048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NZ"/>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en-NZ" smtClean="0"/>
          </a:p>
        </p:txBody>
      </p:sp>
      <p:sp>
        <p:nvSpPr>
          <p:cNvPr id="6147" name="Rectangle 3"/>
          <p:cNvSpPr>
            <a:spLocks noGrp="1" noChangeArrowheads="1"/>
          </p:cNvSpPr>
          <p:nvPr>
            <p:ph type="body" idx="1"/>
          </p:nvPr>
        </p:nvSpPr>
        <p:spPr/>
        <p:txBody>
          <a:bodyPr/>
          <a:lstStyle/>
          <a:p>
            <a:pPr eaLnBrk="1" hangingPunct="1"/>
            <a:endParaRPr lang="en-NZ" smtClean="0"/>
          </a:p>
        </p:txBody>
      </p:sp>
      <p:pic>
        <p:nvPicPr>
          <p:cNvPr id="614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113"/>
            <a:ext cx="9144000"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Rectangle 6"/>
          <p:cNvSpPr>
            <a:spLocks noChangeArrowheads="1"/>
          </p:cNvSpPr>
          <p:nvPr/>
        </p:nvSpPr>
        <p:spPr bwMode="auto">
          <a:xfrm>
            <a:off x="3779838" y="1700213"/>
            <a:ext cx="3455987" cy="576262"/>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43" name="Rectangle 7"/>
          <p:cNvSpPr>
            <a:spLocks noChangeArrowheads="1"/>
          </p:cNvSpPr>
          <p:nvPr/>
        </p:nvSpPr>
        <p:spPr bwMode="auto">
          <a:xfrm>
            <a:off x="5292725" y="333375"/>
            <a:ext cx="3851275" cy="1366838"/>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44" name="Rectangle 8"/>
          <p:cNvSpPr>
            <a:spLocks noChangeArrowheads="1"/>
          </p:cNvSpPr>
          <p:nvPr/>
        </p:nvSpPr>
        <p:spPr bwMode="auto">
          <a:xfrm>
            <a:off x="1835150" y="2781300"/>
            <a:ext cx="1225550" cy="792163"/>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45" name="Rectangle 9"/>
          <p:cNvSpPr>
            <a:spLocks noChangeArrowheads="1"/>
          </p:cNvSpPr>
          <p:nvPr/>
        </p:nvSpPr>
        <p:spPr bwMode="auto">
          <a:xfrm>
            <a:off x="179388" y="3789363"/>
            <a:ext cx="2016125" cy="935037"/>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46" name="Rectangle 10"/>
          <p:cNvSpPr>
            <a:spLocks noChangeArrowheads="1"/>
          </p:cNvSpPr>
          <p:nvPr/>
        </p:nvSpPr>
        <p:spPr bwMode="auto">
          <a:xfrm>
            <a:off x="4284663" y="2781300"/>
            <a:ext cx="1223962" cy="863600"/>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47" name="Rectangle 11"/>
          <p:cNvSpPr>
            <a:spLocks noChangeArrowheads="1"/>
          </p:cNvSpPr>
          <p:nvPr/>
        </p:nvSpPr>
        <p:spPr bwMode="auto">
          <a:xfrm>
            <a:off x="5508625" y="2997200"/>
            <a:ext cx="3635375" cy="863600"/>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48" name="Rectangle 12"/>
          <p:cNvSpPr>
            <a:spLocks noChangeArrowheads="1"/>
          </p:cNvSpPr>
          <p:nvPr/>
        </p:nvSpPr>
        <p:spPr bwMode="auto">
          <a:xfrm>
            <a:off x="3779838" y="4221163"/>
            <a:ext cx="1655762" cy="720725"/>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49" name="Rectangle 13"/>
          <p:cNvSpPr>
            <a:spLocks noChangeArrowheads="1"/>
          </p:cNvSpPr>
          <p:nvPr/>
        </p:nvSpPr>
        <p:spPr bwMode="auto">
          <a:xfrm>
            <a:off x="5435600" y="4221163"/>
            <a:ext cx="3457575" cy="720725"/>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50" name="Rectangle 14"/>
          <p:cNvSpPr>
            <a:spLocks noChangeArrowheads="1"/>
          </p:cNvSpPr>
          <p:nvPr/>
        </p:nvSpPr>
        <p:spPr bwMode="auto">
          <a:xfrm>
            <a:off x="3779838" y="5445125"/>
            <a:ext cx="1655762" cy="649288"/>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51" name="Rectangle 15"/>
          <p:cNvSpPr>
            <a:spLocks noChangeArrowheads="1"/>
          </p:cNvSpPr>
          <p:nvPr/>
        </p:nvSpPr>
        <p:spPr bwMode="auto">
          <a:xfrm>
            <a:off x="5435600" y="5373688"/>
            <a:ext cx="3384550" cy="1150937"/>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4352" name="Text Box 16"/>
          <p:cNvSpPr txBox="1">
            <a:spLocks noChangeArrowheads="1"/>
          </p:cNvSpPr>
          <p:nvPr/>
        </p:nvSpPr>
        <p:spPr bwMode="auto">
          <a:xfrm>
            <a:off x="4643438" y="404813"/>
            <a:ext cx="3960812"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NZ" b="1"/>
              <a:t>This diagram shows the enzyme pathways that result in the breakdown of phenylalanine for use as hormones, pigment or to produce energy and waste products</a:t>
            </a:r>
          </a:p>
        </p:txBody>
      </p:sp>
      <p:sp>
        <p:nvSpPr>
          <p:cNvPr id="14353" name="Rectangle 17"/>
          <p:cNvSpPr>
            <a:spLocks noChangeArrowheads="1"/>
          </p:cNvSpPr>
          <p:nvPr/>
        </p:nvSpPr>
        <p:spPr bwMode="auto">
          <a:xfrm>
            <a:off x="179388" y="3141663"/>
            <a:ext cx="1655762" cy="647700"/>
          </a:xfrm>
          <a:prstGeom prst="rect">
            <a:avLst/>
          </a:prstGeom>
          <a:solidFill>
            <a:srgbClr val="D1E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NZ"/>
          </a:p>
        </p:txBody>
      </p:sp>
      <p:sp>
        <p:nvSpPr>
          <p:cNvPr id="17" name="Action Button: Forward or Next 16">
            <a:hlinkClick r:id="" action="ppaction://hlinkshowjump?jump=nextslide" highlightClick="1"/>
          </p:cNvPr>
          <p:cNvSpPr/>
          <p:nvPr/>
        </p:nvSpPr>
        <p:spPr>
          <a:xfrm>
            <a:off x="8458200" y="6324600"/>
            <a:ext cx="304800" cy="3048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NZ"/>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2" fill="hold" nodeType="clickEffect">
                                  <p:stCondLst>
                                    <p:cond delay="0"/>
                                  </p:stCondLst>
                                  <p:childTnLst>
                                    <p:anim calcmode="lin" valueType="num">
                                      <p:cBhvr additive="base">
                                        <p:cTn id="6" dur="1000"/>
                                        <p:tgtEl>
                                          <p:spTgt spid="14352">
                                            <p:txEl>
                                              <p:pRg st="0" end="0"/>
                                            </p:txEl>
                                          </p:spTgt>
                                        </p:tgtEl>
                                        <p:attrNameLst>
                                          <p:attrName>ppt_x</p:attrName>
                                        </p:attrNameLst>
                                      </p:cBhvr>
                                      <p:tavLst>
                                        <p:tav tm="0">
                                          <p:val>
                                            <p:strVal val="ppt_x"/>
                                          </p:val>
                                        </p:tav>
                                        <p:tav tm="100000">
                                          <p:val>
                                            <p:strVal val="1+ppt_w/2"/>
                                          </p:val>
                                        </p:tav>
                                      </p:tavLst>
                                    </p:anim>
                                    <p:anim calcmode="lin" valueType="num">
                                      <p:cBhvr additive="base">
                                        <p:cTn id="7" dur="1000"/>
                                        <p:tgtEl>
                                          <p:spTgt spid="14352">
                                            <p:txEl>
                                              <p:pRg st="0" end="0"/>
                                            </p:txEl>
                                          </p:spTgt>
                                        </p:tgtEl>
                                        <p:attrNameLst>
                                          <p:attrName>ppt_y</p:attrName>
                                        </p:attrNameLst>
                                      </p:cBhvr>
                                      <p:tavLst>
                                        <p:tav tm="0">
                                          <p:val>
                                            <p:strVal val="ppt_y"/>
                                          </p:val>
                                        </p:tav>
                                        <p:tav tm="100000">
                                          <p:val>
                                            <p:strVal val="ppt_y"/>
                                          </p:val>
                                        </p:tav>
                                      </p:tavLst>
                                    </p:anim>
                                    <p:set>
                                      <p:cBhvr>
                                        <p:cTn id="8" dur="1" fill="hold">
                                          <p:stCondLst>
                                            <p:cond delay="999"/>
                                          </p:stCondLst>
                                        </p:cTn>
                                        <p:tgtEl>
                                          <p:spTgt spid="14352">
                                            <p:txEl>
                                              <p:pRg st="0" end="0"/>
                                            </p:txEl>
                                          </p:spTgt>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xit" presetSubtype="0" fill="hold" grpId="0" nodeType="clickEffect">
                                  <p:stCondLst>
                                    <p:cond delay="0"/>
                                  </p:stCondLst>
                                  <p:childTnLst>
                                    <p:animEffect transition="out" filter="dissolve">
                                      <p:cBhvr>
                                        <p:cTn id="12" dur="500"/>
                                        <p:tgtEl>
                                          <p:spTgt spid="14342"/>
                                        </p:tgtEl>
                                      </p:cBhvr>
                                    </p:animEffect>
                                    <p:set>
                                      <p:cBhvr>
                                        <p:cTn id="13" dur="1" fill="hold">
                                          <p:stCondLst>
                                            <p:cond delay="499"/>
                                          </p:stCondLst>
                                        </p:cTn>
                                        <p:tgtEl>
                                          <p:spTgt spid="14342"/>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xit" presetSubtype="0" fill="hold" grpId="0" nodeType="clickEffect">
                                  <p:stCondLst>
                                    <p:cond delay="0"/>
                                  </p:stCondLst>
                                  <p:childTnLst>
                                    <p:animEffect transition="out" filter="dissolve">
                                      <p:cBhvr>
                                        <p:cTn id="17" dur="500"/>
                                        <p:tgtEl>
                                          <p:spTgt spid="14343"/>
                                        </p:tgtEl>
                                      </p:cBhvr>
                                    </p:animEffect>
                                    <p:set>
                                      <p:cBhvr>
                                        <p:cTn id="18" dur="1" fill="hold">
                                          <p:stCondLst>
                                            <p:cond delay="499"/>
                                          </p:stCondLst>
                                        </p:cTn>
                                        <p:tgtEl>
                                          <p:spTgt spid="14343"/>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xit" presetSubtype="0" fill="hold" grpId="0" nodeType="clickEffect">
                                  <p:stCondLst>
                                    <p:cond delay="0"/>
                                  </p:stCondLst>
                                  <p:childTnLst>
                                    <p:animEffect transition="out" filter="dissolve">
                                      <p:cBhvr>
                                        <p:cTn id="22" dur="500"/>
                                        <p:tgtEl>
                                          <p:spTgt spid="14344"/>
                                        </p:tgtEl>
                                      </p:cBhvr>
                                    </p:animEffect>
                                    <p:set>
                                      <p:cBhvr>
                                        <p:cTn id="23" dur="1" fill="hold">
                                          <p:stCondLst>
                                            <p:cond delay="499"/>
                                          </p:stCondLst>
                                        </p:cTn>
                                        <p:tgtEl>
                                          <p:spTgt spid="14344"/>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xit" presetSubtype="0" fill="hold" grpId="0" nodeType="clickEffect">
                                  <p:stCondLst>
                                    <p:cond delay="0"/>
                                  </p:stCondLst>
                                  <p:childTnLst>
                                    <p:animEffect transition="out" filter="dissolve">
                                      <p:cBhvr>
                                        <p:cTn id="27" dur="500"/>
                                        <p:tgtEl>
                                          <p:spTgt spid="14353"/>
                                        </p:tgtEl>
                                      </p:cBhvr>
                                    </p:animEffect>
                                    <p:set>
                                      <p:cBhvr>
                                        <p:cTn id="28" dur="1" fill="hold">
                                          <p:stCondLst>
                                            <p:cond delay="499"/>
                                          </p:stCondLst>
                                        </p:cTn>
                                        <p:tgtEl>
                                          <p:spTgt spid="14353"/>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xit" presetSubtype="0" fill="hold" grpId="0" nodeType="clickEffect">
                                  <p:stCondLst>
                                    <p:cond delay="0"/>
                                  </p:stCondLst>
                                  <p:childTnLst>
                                    <p:animEffect transition="out" filter="dissolve">
                                      <p:cBhvr>
                                        <p:cTn id="32" dur="500"/>
                                        <p:tgtEl>
                                          <p:spTgt spid="14345"/>
                                        </p:tgtEl>
                                      </p:cBhvr>
                                    </p:animEffect>
                                    <p:set>
                                      <p:cBhvr>
                                        <p:cTn id="33" dur="1" fill="hold">
                                          <p:stCondLst>
                                            <p:cond delay="499"/>
                                          </p:stCondLst>
                                        </p:cTn>
                                        <p:tgtEl>
                                          <p:spTgt spid="14345"/>
                                        </p:tgtEl>
                                        <p:attrNameLst>
                                          <p:attrName>style.visibility</p:attrName>
                                        </p:attrNameLst>
                                      </p:cBhvr>
                                      <p:to>
                                        <p:strVal val="hidden"/>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xit" presetSubtype="0" fill="hold" grpId="0" nodeType="clickEffect">
                                  <p:stCondLst>
                                    <p:cond delay="0"/>
                                  </p:stCondLst>
                                  <p:childTnLst>
                                    <p:animEffect transition="out" filter="dissolve">
                                      <p:cBhvr>
                                        <p:cTn id="37" dur="500"/>
                                        <p:tgtEl>
                                          <p:spTgt spid="14346"/>
                                        </p:tgtEl>
                                      </p:cBhvr>
                                    </p:animEffect>
                                    <p:set>
                                      <p:cBhvr>
                                        <p:cTn id="38" dur="1" fill="hold">
                                          <p:stCondLst>
                                            <p:cond delay="499"/>
                                          </p:stCondLst>
                                        </p:cTn>
                                        <p:tgtEl>
                                          <p:spTgt spid="14346"/>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xit" presetSubtype="0" fill="hold" grpId="0" nodeType="clickEffect">
                                  <p:stCondLst>
                                    <p:cond delay="0"/>
                                  </p:stCondLst>
                                  <p:childTnLst>
                                    <p:animEffect transition="out" filter="dissolve">
                                      <p:cBhvr>
                                        <p:cTn id="42" dur="500"/>
                                        <p:tgtEl>
                                          <p:spTgt spid="14347"/>
                                        </p:tgtEl>
                                      </p:cBhvr>
                                    </p:animEffect>
                                    <p:set>
                                      <p:cBhvr>
                                        <p:cTn id="43" dur="1" fill="hold">
                                          <p:stCondLst>
                                            <p:cond delay="499"/>
                                          </p:stCondLst>
                                        </p:cTn>
                                        <p:tgtEl>
                                          <p:spTgt spid="14347"/>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9" presetClass="exit" presetSubtype="0" fill="hold" grpId="0" nodeType="clickEffect">
                                  <p:stCondLst>
                                    <p:cond delay="0"/>
                                  </p:stCondLst>
                                  <p:childTnLst>
                                    <p:animEffect transition="out" filter="dissolve">
                                      <p:cBhvr>
                                        <p:cTn id="47" dur="500"/>
                                        <p:tgtEl>
                                          <p:spTgt spid="14348"/>
                                        </p:tgtEl>
                                      </p:cBhvr>
                                    </p:animEffect>
                                    <p:set>
                                      <p:cBhvr>
                                        <p:cTn id="48" dur="1" fill="hold">
                                          <p:stCondLst>
                                            <p:cond delay="499"/>
                                          </p:stCondLst>
                                        </p:cTn>
                                        <p:tgtEl>
                                          <p:spTgt spid="14348"/>
                                        </p:tgtEl>
                                        <p:attrNameLst>
                                          <p:attrName>style.visibility</p:attrName>
                                        </p:attrNameLst>
                                      </p:cBhvr>
                                      <p:to>
                                        <p:strVal val="hidden"/>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xit" presetSubtype="0" fill="hold" grpId="0" nodeType="clickEffect">
                                  <p:stCondLst>
                                    <p:cond delay="0"/>
                                  </p:stCondLst>
                                  <p:childTnLst>
                                    <p:animEffect transition="out" filter="dissolve">
                                      <p:cBhvr>
                                        <p:cTn id="52" dur="500"/>
                                        <p:tgtEl>
                                          <p:spTgt spid="14349"/>
                                        </p:tgtEl>
                                      </p:cBhvr>
                                    </p:animEffect>
                                    <p:set>
                                      <p:cBhvr>
                                        <p:cTn id="53" dur="1" fill="hold">
                                          <p:stCondLst>
                                            <p:cond delay="499"/>
                                          </p:stCondLst>
                                        </p:cTn>
                                        <p:tgtEl>
                                          <p:spTgt spid="14349"/>
                                        </p:tgtEl>
                                        <p:attrNameLst>
                                          <p:attrName>style.visibility</p:attrName>
                                        </p:attrNameLst>
                                      </p:cBhvr>
                                      <p:to>
                                        <p:strVal val="hidden"/>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9" presetClass="exit" presetSubtype="0" fill="hold" grpId="0" nodeType="clickEffect">
                                  <p:stCondLst>
                                    <p:cond delay="0"/>
                                  </p:stCondLst>
                                  <p:childTnLst>
                                    <p:animEffect transition="out" filter="dissolve">
                                      <p:cBhvr>
                                        <p:cTn id="57" dur="500"/>
                                        <p:tgtEl>
                                          <p:spTgt spid="14350"/>
                                        </p:tgtEl>
                                      </p:cBhvr>
                                    </p:animEffect>
                                    <p:set>
                                      <p:cBhvr>
                                        <p:cTn id="58" dur="1" fill="hold">
                                          <p:stCondLst>
                                            <p:cond delay="499"/>
                                          </p:stCondLst>
                                        </p:cTn>
                                        <p:tgtEl>
                                          <p:spTgt spid="14350"/>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9" presetClass="exit" presetSubtype="0" fill="hold" grpId="0" nodeType="clickEffect">
                                  <p:stCondLst>
                                    <p:cond delay="0"/>
                                  </p:stCondLst>
                                  <p:childTnLst>
                                    <p:animEffect transition="out" filter="dissolve">
                                      <p:cBhvr>
                                        <p:cTn id="62" dur="500"/>
                                        <p:tgtEl>
                                          <p:spTgt spid="14351"/>
                                        </p:tgtEl>
                                      </p:cBhvr>
                                    </p:animEffect>
                                    <p:set>
                                      <p:cBhvr>
                                        <p:cTn id="63" dur="1" fill="hold">
                                          <p:stCondLst>
                                            <p:cond delay="499"/>
                                          </p:stCondLst>
                                        </p:cTn>
                                        <p:tgtEl>
                                          <p:spTgt spid="14351"/>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box(in)">
                                      <p:cBhvr>
                                        <p:cTn id="6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animBg="1"/>
      <p:bldP spid="14343" grpId="0" animBg="1"/>
      <p:bldP spid="14344" grpId="0" animBg="1"/>
      <p:bldP spid="14345" grpId="0" animBg="1"/>
      <p:bldP spid="14346" grpId="0" animBg="1"/>
      <p:bldP spid="14347" grpId="0" animBg="1"/>
      <p:bldP spid="14348" grpId="0" animBg="1"/>
      <p:bldP spid="14349" grpId="0" animBg="1"/>
      <p:bldP spid="14350" grpId="0" animBg="1"/>
      <p:bldP spid="14351" grpId="0" animBg="1"/>
      <p:bldP spid="14353"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NZ" smtClean="0"/>
              <a:t>Testing for PKU</a:t>
            </a:r>
          </a:p>
        </p:txBody>
      </p:sp>
      <p:sp>
        <p:nvSpPr>
          <p:cNvPr id="7171" name="Rectangle 3"/>
          <p:cNvSpPr>
            <a:spLocks noGrp="1" noChangeArrowheads="1"/>
          </p:cNvSpPr>
          <p:nvPr>
            <p:ph type="body" idx="1"/>
          </p:nvPr>
        </p:nvSpPr>
        <p:spPr>
          <a:xfrm>
            <a:off x="457200" y="1600200"/>
            <a:ext cx="3898900" cy="4525963"/>
          </a:xfrm>
        </p:spPr>
        <p:txBody>
          <a:bodyPr/>
          <a:lstStyle/>
          <a:p>
            <a:pPr eaLnBrk="1" hangingPunct="1">
              <a:lnSpc>
                <a:spcPct val="90000"/>
              </a:lnSpc>
            </a:pPr>
            <a:r>
              <a:rPr lang="en-NZ" sz="2400" smtClean="0"/>
              <a:t>Blood is routinely drawn from newborn infants for testing. Blood is obtained by "heel stick" and collected on a special blotter paper. Routine testing usually includes phenylketonuria, thyroid function, and may test for other disorders. </a:t>
            </a:r>
          </a:p>
        </p:txBody>
      </p:sp>
      <p:pic>
        <p:nvPicPr>
          <p:cNvPr id="7172" name="Picture 5" descr="Phenylketonuria te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825" y="1628775"/>
            <a:ext cx="3321050" cy="449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Action Button: Forward or Next 4">
            <a:hlinkClick r:id="" action="ppaction://hlinkshowjump?jump=nextslide" highlightClick="1"/>
          </p:cNvPr>
          <p:cNvSpPr/>
          <p:nvPr/>
        </p:nvSpPr>
        <p:spPr>
          <a:xfrm>
            <a:off x="8458200" y="6324600"/>
            <a:ext cx="304800" cy="3048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NZ"/>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NZ" sz="4000" smtClean="0"/>
              <a:t>The following are treatments often advised for children with PKU:</a:t>
            </a:r>
            <a:r>
              <a:rPr lang="en-NZ" sz="4000" b="1" smtClean="0"/>
              <a:t/>
            </a:r>
            <a:br>
              <a:rPr lang="en-NZ" sz="4000" b="1" smtClean="0"/>
            </a:br>
            <a:endParaRPr lang="en-NZ" sz="4000" b="1" smtClean="0"/>
          </a:p>
        </p:txBody>
      </p:sp>
      <p:sp>
        <p:nvSpPr>
          <p:cNvPr id="8195" name="Rectangle 3"/>
          <p:cNvSpPr>
            <a:spLocks noGrp="1" noChangeArrowheads="1"/>
          </p:cNvSpPr>
          <p:nvPr>
            <p:ph type="body" idx="1"/>
          </p:nvPr>
        </p:nvSpPr>
        <p:spPr/>
        <p:txBody>
          <a:bodyPr/>
          <a:lstStyle/>
          <a:p>
            <a:pPr eaLnBrk="1" hangingPunct="1">
              <a:lnSpc>
                <a:spcPct val="80000"/>
              </a:lnSpc>
            </a:pPr>
            <a:r>
              <a:rPr lang="en-NZ" sz="2000" b="1" smtClean="0"/>
              <a:t>1. Medical formula</a:t>
            </a:r>
            <a:r>
              <a:rPr lang="en-NZ" sz="2000" smtClean="0"/>
              <a:t/>
            </a:r>
            <a:br>
              <a:rPr lang="en-NZ" sz="2000" smtClean="0"/>
            </a:br>
            <a:r>
              <a:rPr lang="en-NZ" sz="2000" smtClean="0"/>
              <a:t>Even though they need less Phe, children with PKU still need a certain amount of protein. The medical formula gives babies and children with PKU the nutrients and protein they need while helping keep their Phe levels within a safe range.</a:t>
            </a:r>
          </a:p>
          <a:p>
            <a:pPr eaLnBrk="1" hangingPunct="1">
              <a:lnSpc>
                <a:spcPct val="80000"/>
              </a:lnSpc>
            </a:pPr>
            <a:endParaRPr lang="en-NZ" sz="2000" smtClean="0"/>
          </a:p>
          <a:p>
            <a:pPr eaLnBrk="1" hangingPunct="1">
              <a:lnSpc>
                <a:spcPct val="80000"/>
              </a:lnSpc>
            </a:pPr>
            <a:r>
              <a:rPr lang="en-NZ" sz="2000" smtClean="0"/>
              <a:t>Your metabolic doctor and dietician will tell you what type of formula is best and how much to use. Some states offer help with payment, or require private insurance coverage for the formula and other special medical foods.</a:t>
            </a:r>
          </a:p>
          <a:p>
            <a:pPr eaLnBrk="1" hangingPunct="1">
              <a:lnSpc>
                <a:spcPct val="80000"/>
              </a:lnSpc>
            </a:pPr>
            <a:endParaRPr lang="en-NZ" sz="2000" b="1" smtClean="0"/>
          </a:p>
          <a:p>
            <a:pPr eaLnBrk="1" hangingPunct="1">
              <a:lnSpc>
                <a:spcPct val="80000"/>
              </a:lnSpc>
            </a:pPr>
            <a:r>
              <a:rPr lang="en-NZ" sz="2000" b="1" smtClean="0"/>
              <a:t>2. Low-Phe food plan</a:t>
            </a:r>
            <a:r>
              <a:rPr lang="en-NZ" sz="2000" smtClean="0"/>
              <a:t/>
            </a:r>
            <a:br>
              <a:rPr lang="en-NZ" sz="2000" smtClean="0"/>
            </a:br>
            <a:r>
              <a:rPr lang="en-NZ" sz="2000" smtClean="0"/>
              <a:t>The low-Phe diet is made up of foods that are very low in Phe. This means your child must not have cow's milk, regular formula, meat, fish, eggs or cheese. Regular flour, dried beans, nuts, and peanut butter also have Phe and must be avoided or strictly limited.</a:t>
            </a:r>
          </a:p>
        </p:txBody>
      </p:sp>
      <p:sp>
        <p:nvSpPr>
          <p:cNvPr id="4" name="Action Button: Forward or Next 3">
            <a:hlinkClick r:id="" action="ppaction://hlinkshowjump?jump=nextslide" highlightClick="1"/>
          </p:cNvPr>
          <p:cNvSpPr/>
          <p:nvPr/>
        </p:nvSpPr>
        <p:spPr>
          <a:xfrm>
            <a:off x="8458200" y="6324600"/>
            <a:ext cx="304800" cy="3048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NZ"/>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0"/>
            <a:ext cx="8229600" cy="1000125"/>
          </a:xfrm>
        </p:spPr>
        <p:txBody>
          <a:bodyPr/>
          <a:lstStyle/>
          <a:p>
            <a:pPr eaLnBrk="1" hangingPunct="1"/>
            <a:r>
              <a:rPr lang="en-NZ" smtClean="0"/>
              <a:t>Albinism</a:t>
            </a:r>
          </a:p>
        </p:txBody>
      </p:sp>
      <p:sp>
        <p:nvSpPr>
          <p:cNvPr id="9219" name="Rectangle 3"/>
          <p:cNvSpPr>
            <a:spLocks noGrp="1" noChangeArrowheads="1"/>
          </p:cNvSpPr>
          <p:nvPr>
            <p:ph type="body" idx="1"/>
          </p:nvPr>
        </p:nvSpPr>
        <p:spPr/>
        <p:txBody>
          <a:bodyPr/>
          <a:lstStyle/>
          <a:p>
            <a:pPr eaLnBrk="1" hangingPunct="1"/>
            <a:endParaRPr lang="en-NZ" smtClean="0"/>
          </a:p>
        </p:txBody>
      </p:sp>
      <p:pic>
        <p:nvPicPr>
          <p:cNvPr id="9220" name="Picture 5" descr="Seeing red ... from left to right, Jonathon Vogt, Nirja Leong,&#10;Samantha Hall, Jake Epelle and Allen Little know that stereotypes&#10;abound about their condition. &#10;Photo: Sahlan Hay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8350"/>
            <a:ext cx="9144000" cy="608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393</TotalTime>
  <Words>92</Words>
  <Application>Microsoft Office PowerPoint</Application>
  <PresentationFormat>On-screen Show (4:3)</PresentationFormat>
  <Paragraphs>18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Metabolic Pathways</vt:lpstr>
      <vt:lpstr>Metabolic pathway</vt:lpstr>
      <vt:lpstr>PowerPoint Presentation</vt:lpstr>
      <vt:lpstr>Mutations</vt:lpstr>
      <vt:lpstr>PowerPoint Presentation</vt:lpstr>
      <vt:lpstr>Testing for PKU</vt:lpstr>
      <vt:lpstr>The following are treatments often advised for children with PKU: </vt:lpstr>
      <vt:lpstr>Albinism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Wood</dc:creator>
  <cp:lastModifiedBy>User</cp:lastModifiedBy>
  <cp:revision>14</cp:revision>
  <dcterms:created xsi:type="dcterms:W3CDTF">2007-07-17T05:29:36Z</dcterms:created>
  <dcterms:modified xsi:type="dcterms:W3CDTF">2015-06-10T21:56:37Z</dcterms:modified>
</cp:coreProperties>
</file>